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691" y="6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FDE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067655" y="2710817"/>
            <a:ext cx="8153399" cy="4286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FDE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79179" y="201272"/>
            <a:ext cx="11929641" cy="777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67655" y="2710816"/>
            <a:ext cx="8153399" cy="4286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3318" y="301422"/>
            <a:ext cx="15801340" cy="1738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02915" marR="5080" indent="-2990850">
              <a:lnSpc>
                <a:spcPct val="117100"/>
              </a:lnSpc>
              <a:spcBef>
                <a:spcPts val="95"/>
              </a:spcBef>
            </a:pPr>
            <a:r>
              <a:rPr sz="4800" b="1" spc="15" dirty="0">
                <a:latin typeface="Lucida Sans"/>
                <a:cs typeface="Lucida Sans"/>
              </a:rPr>
              <a:t>PROGRAM </a:t>
            </a:r>
            <a:r>
              <a:rPr sz="4800" b="1" spc="-55" dirty="0">
                <a:latin typeface="Lucida Sans"/>
                <a:cs typeface="Lucida Sans"/>
              </a:rPr>
              <a:t>KERJASAMA </a:t>
            </a:r>
            <a:r>
              <a:rPr sz="4800" b="1" spc="-60" dirty="0">
                <a:latin typeface="Lucida Sans"/>
                <a:cs typeface="Lucida Sans"/>
              </a:rPr>
              <a:t>MYFUTUREAGRO</a:t>
            </a:r>
            <a:r>
              <a:rPr sz="4800" b="1" spc="-800" dirty="0">
                <a:latin typeface="Lucida Sans"/>
                <a:cs typeface="Lucida Sans"/>
              </a:rPr>
              <a:t> </a:t>
            </a:r>
            <a:r>
              <a:rPr sz="4800" b="1" spc="-65" dirty="0">
                <a:latin typeface="Lucida Sans"/>
                <a:cs typeface="Lucida Sans"/>
              </a:rPr>
              <a:t>DIANTARA  </a:t>
            </a:r>
            <a:r>
              <a:rPr sz="4800" b="1" spc="114" dirty="0">
                <a:solidFill>
                  <a:srgbClr val="FF1616"/>
                </a:solidFill>
                <a:latin typeface="Lucida Sans"/>
                <a:cs typeface="Lucida Sans"/>
              </a:rPr>
              <a:t>(NAMA </a:t>
            </a:r>
            <a:r>
              <a:rPr sz="4800" b="1" spc="-75" dirty="0">
                <a:solidFill>
                  <a:srgbClr val="FF1616"/>
                </a:solidFill>
                <a:latin typeface="Lucida Sans"/>
                <a:cs typeface="Lucida Sans"/>
              </a:rPr>
              <a:t>SYARIKAT) </a:t>
            </a:r>
            <a:r>
              <a:rPr sz="4800" b="1" spc="270" dirty="0">
                <a:latin typeface="Lucida Sans"/>
                <a:cs typeface="Lucida Sans"/>
              </a:rPr>
              <a:t>&amp;</a:t>
            </a:r>
            <a:r>
              <a:rPr sz="4800" b="1" spc="-905" dirty="0">
                <a:latin typeface="Lucida Sans"/>
                <a:cs typeface="Lucida Sans"/>
              </a:rPr>
              <a:t> </a:t>
            </a:r>
            <a:r>
              <a:rPr sz="4800" b="1" spc="80" dirty="0">
                <a:latin typeface="Lucida Sans"/>
                <a:cs typeface="Lucida Sans"/>
              </a:rPr>
              <a:t>BLKP,MAFI</a:t>
            </a:r>
            <a:endParaRPr sz="48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3922" y="38440"/>
            <a:ext cx="13219430" cy="1736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21280" marR="5080" indent="-2609215">
              <a:lnSpc>
                <a:spcPct val="116900"/>
              </a:lnSpc>
              <a:spcBef>
                <a:spcPts val="100"/>
              </a:spcBef>
            </a:pPr>
            <a:r>
              <a:rPr sz="4800" spc="-50" dirty="0"/>
              <a:t>PROGRAM</a:t>
            </a:r>
            <a:r>
              <a:rPr sz="4800" spc="-370" dirty="0"/>
              <a:t> </a:t>
            </a:r>
            <a:r>
              <a:rPr sz="4800" spc="15" dirty="0"/>
              <a:t>KERJASAMA</a:t>
            </a:r>
            <a:r>
              <a:rPr sz="4800" spc="-365" dirty="0"/>
              <a:t> </a:t>
            </a:r>
            <a:r>
              <a:rPr sz="4800" spc="-25" dirty="0"/>
              <a:t>MYFUTUREAGRO</a:t>
            </a:r>
            <a:r>
              <a:rPr sz="4800" spc="-365" dirty="0"/>
              <a:t> </a:t>
            </a:r>
            <a:r>
              <a:rPr sz="4800" spc="70" dirty="0"/>
              <a:t>DIANTARA  </a:t>
            </a:r>
            <a:r>
              <a:rPr sz="4800" spc="-60" dirty="0">
                <a:solidFill>
                  <a:srgbClr val="FF1616"/>
                </a:solidFill>
              </a:rPr>
              <a:t>(NAMA</a:t>
            </a:r>
            <a:r>
              <a:rPr sz="4800" spc="-365" dirty="0">
                <a:solidFill>
                  <a:srgbClr val="FF1616"/>
                </a:solidFill>
              </a:rPr>
              <a:t> </a:t>
            </a:r>
            <a:r>
              <a:rPr sz="4800" spc="80" dirty="0">
                <a:solidFill>
                  <a:srgbClr val="FF1616"/>
                </a:solidFill>
              </a:rPr>
              <a:t>SYARIKAT</a:t>
            </a:r>
            <a:r>
              <a:rPr sz="4800" spc="80" dirty="0"/>
              <a:t>)</a:t>
            </a:r>
            <a:r>
              <a:rPr sz="4800" spc="-365" dirty="0"/>
              <a:t> </a:t>
            </a:r>
            <a:r>
              <a:rPr sz="4800" spc="40" dirty="0"/>
              <a:t>&amp;</a:t>
            </a:r>
            <a:r>
              <a:rPr sz="4800" spc="-360" dirty="0"/>
              <a:t> </a:t>
            </a:r>
            <a:r>
              <a:rPr sz="4800" spc="5" dirty="0"/>
              <a:t>BLKP,MAFI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850828" y="1959990"/>
            <a:ext cx="14780260" cy="725614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1019"/>
              </a:spcBef>
              <a:buSzPct val="97777"/>
              <a:buAutoNum type="arabicPeriod"/>
              <a:tabLst>
                <a:tab pos="322580" algn="l"/>
              </a:tabLst>
            </a:pPr>
            <a:r>
              <a:rPr sz="4500" spc="-25" dirty="0">
                <a:latin typeface="Lucida Sans"/>
                <a:cs typeface="Lucida Sans"/>
              </a:rPr>
              <a:t>TENAGA </a:t>
            </a:r>
            <a:r>
              <a:rPr sz="4500" spc="170" dirty="0">
                <a:latin typeface="Lucida Sans"/>
                <a:cs typeface="Lucida Sans"/>
              </a:rPr>
              <a:t>PENGAJAR</a:t>
            </a:r>
            <a:r>
              <a:rPr sz="4500" spc="-470" dirty="0">
                <a:latin typeface="Lucida Sans"/>
                <a:cs typeface="Lucida Sans"/>
              </a:rPr>
              <a:t> </a:t>
            </a:r>
            <a:r>
              <a:rPr sz="4500" spc="15" dirty="0">
                <a:latin typeface="Lucida Sans"/>
                <a:cs typeface="Lucida Sans"/>
              </a:rPr>
              <a:t>(JURULATIH)</a:t>
            </a:r>
            <a:endParaRPr sz="4500">
              <a:latin typeface="Lucida Sans"/>
              <a:cs typeface="Lucida Sans"/>
            </a:endParaRPr>
          </a:p>
          <a:p>
            <a:pPr marL="466725" indent="-454659">
              <a:lnSpc>
                <a:spcPct val="100000"/>
              </a:lnSpc>
              <a:spcBef>
                <a:spcPts val="925"/>
              </a:spcBef>
              <a:buSzPct val="97777"/>
              <a:buAutoNum type="arabicPeriod"/>
              <a:tabLst>
                <a:tab pos="467359" algn="l"/>
              </a:tabLst>
            </a:pPr>
            <a:r>
              <a:rPr sz="4500" spc="-40" dirty="0">
                <a:latin typeface="Lucida Sans"/>
                <a:cs typeface="Lucida Sans"/>
              </a:rPr>
              <a:t>PUSAT </a:t>
            </a:r>
            <a:r>
              <a:rPr sz="4500" spc="30" dirty="0">
                <a:latin typeface="Lucida Sans"/>
                <a:cs typeface="Lucida Sans"/>
              </a:rPr>
              <a:t>LATIHAN </a:t>
            </a:r>
            <a:r>
              <a:rPr sz="4500" spc="-120" dirty="0">
                <a:latin typeface="Lucida Sans"/>
                <a:cs typeface="Lucida Sans"/>
              </a:rPr>
              <a:t>&amp;</a:t>
            </a:r>
            <a:r>
              <a:rPr sz="4500" spc="-730" dirty="0">
                <a:latin typeface="Lucida Sans"/>
                <a:cs typeface="Lucida Sans"/>
              </a:rPr>
              <a:t> </a:t>
            </a:r>
            <a:r>
              <a:rPr sz="4500" spc="160" dirty="0">
                <a:latin typeface="Lucida Sans"/>
                <a:cs typeface="Lucida Sans"/>
              </a:rPr>
              <a:t>FASILITI</a:t>
            </a:r>
            <a:endParaRPr sz="4500">
              <a:latin typeface="Lucida Sans"/>
              <a:cs typeface="Lucida Sans"/>
            </a:endParaRPr>
          </a:p>
          <a:p>
            <a:pPr marL="460375" indent="-448309">
              <a:lnSpc>
                <a:spcPct val="100000"/>
              </a:lnSpc>
              <a:spcBef>
                <a:spcPts val="925"/>
              </a:spcBef>
              <a:buSzPct val="97777"/>
              <a:buAutoNum type="arabicPeriod"/>
              <a:tabLst>
                <a:tab pos="461009" algn="l"/>
              </a:tabLst>
            </a:pPr>
            <a:r>
              <a:rPr sz="4500" spc="190" dirty="0">
                <a:latin typeface="Lucida Sans"/>
                <a:cs typeface="Lucida Sans"/>
              </a:rPr>
              <a:t>HARI</a:t>
            </a:r>
            <a:r>
              <a:rPr sz="4500" spc="-250" dirty="0">
                <a:latin typeface="Lucida Sans"/>
                <a:cs typeface="Lucida Sans"/>
              </a:rPr>
              <a:t> </a:t>
            </a:r>
            <a:r>
              <a:rPr sz="4500" spc="-120" dirty="0">
                <a:latin typeface="Lucida Sans"/>
                <a:cs typeface="Lucida Sans"/>
              </a:rPr>
              <a:t>&amp;</a:t>
            </a:r>
            <a:r>
              <a:rPr sz="4500" spc="-245" dirty="0">
                <a:latin typeface="Lucida Sans"/>
                <a:cs typeface="Lucida Sans"/>
              </a:rPr>
              <a:t> </a:t>
            </a:r>
            <a:r>
              <a:rPr sz="4500" spc="30" dirty="0">
                <a:latin typeface="Lucida Sans"/>
                <a:cs typeface="Lucida Sans"/>
              </a:rPr>
              <a:t>WAKTU</a:t>
            </a:r>
            <a:r>
              <a:rPr sz="4500" spc="-250" dirty="0">
                <a:latin typeface="Lucida Sans"/>
                <a:cs typeface="Lucida Sans"/>
              </a:rPr>
              <a:t> </a:t>
            </a:r>
            <a:r>
              <a:rPr sz="4500" spc="-40" dirty="0">
                <a:latin typeface="Lucida Sans"/>
                <a:cs typeface="Lucida Sans"/>
              </a:rPr>
              <a:t>ON</a:t>
            </a:r>
            <a:r>
              <a:rPr sz="4500" spc="-245" dirty="0">
                <a:latin typeface="Lucida Sans"/>
                <a:cs typeface="Lucida Sans"/>
              </a:rPr>
              <a:t> </a:t>
            </a:r>
            <a:r>
              <a:rPr sz="4500" spc="290" dirty="0">
                <a:latin typeface="Lucida Sans"/>
                <a:cs typeface="Lucida Sans"/>
              </a:rPr>
              <a:t>JOB</a:t>
            </a:r>
            <a:r>
              <a:rPr sz="4500" spc="-245" dirty="0">
                <a:latin typeface="Lucida Sans"/>
                <a:cs typeface="Lucida Sans"/>
              </a:rPr>
              <a:t> </a:t>
            </a:r>
            <a:r>
              <a:rPr sz="4500" spc="80" dirty="0">
                <a:latin typeface="Lucida Sans"/>
                <a:cs typeface="Lucida Sans"/>
              </a:rPr>
              <a:t>TRAINING</a:t>
            </a:r>
            <a:endParaRPr sz="4500">
              <a:latin typeface="Lucida Sans"/>
              <a:cs typeface="Lucida Sans"/>
            </a:endParaRPr>
          </a:p>
          <a:p>
            <a:pPr marL="519430" indent="-507365">
              <a:lnSpc>
                <a:spcPct val="100000"/>
              </a:lnSpc>
              <a:spcBef>
                <a:spcPts val="930"/>
              </a:spcBef>
              <a:buSzPct val="97777"/>
              <a:buAutoNum type="arabicPeriod"/>
              <a:tabLst>
                <a:tab pos="520065" algn="l"/>
              </a:tabLst>
            </a:pPr>
            <a:r>
              <a:rPr sz="4500" spc="110" dirty="0">
                <a:latin typeface="Lucida Sans"/>
                <a:cs typeface="Lucida Sans"/>
              </a:rPr>
              <a:t>PEMILIHAN</a:t>
            </a:r>
            <a:r>
              <a:rPr sz="4500" spc="-250" dirty="0">
                <a:latin typeface="Lucida Sans"/>
                <a:cs typeface="Lucida Sans"/>
              </a:rPr>
              <a:t> </a:t>
            </a:r>
            <a:r>
              <a:rPr sz="4500" spc="35" dirty="0">
                <a:latin typeface="Lucida Sans"/>
                <a:cs typeface="Lucida Sans"/>
              </a:rPr>
              <a:t>PELATIH</a:t>
            </a:r>
            <a:endParaRPr sz="4500">
              <a:latin typeface="Lucida Sans"/>
              <a:cs typeface="Lucida Sans"/>
            </a:endParaRPr>
          </a:p>
          <a:p>
            <a:pPr marL="459740" indent="-447675">
              <a:lnSpc>
                <a:spcPct val="100000"/>
              </a:lnSpc>
              <a:spcBef>
                <a:spcPts val="925"/>
              </a:spcBef>
              <a:buSzPct val="97777"/>
              <a:buAutoNum type="arabicPeriod"/>
              <a:tabLst>
                <a:tab pos="460375" algn="l"/>
              </a:tabLst>
            </a:pPr>
            <a:r>
              <a:rPr sz="4500" spc="365" dirty="0">
                <a:latin typeface="Lucida Sans"/>
                <a:cs typeface="Lucida Sans"/>
              </a:rPr>
              <a:t>SIJIL </a:t>
            </a:r>
            <a:r>
              <a:rPr sz="4500" spc="-145" dirty="0">
                <a:latin typeface="Lucida Sans"/>
                <a:cs typeface="Lucida Sans"/>
              </a:rPr>
              <a:t>TAMAT</a:t>
            </a:r>
            <a:r>
              <a:rPr sz="4500" spc="-860" dirty="0">
                <a:latin typeface="Lucida Sans"/>
                <a:cs typeface="Lucida Sans"/>
              </a:rPr>
              <a:t> </a:t>
            </a:r>
            <a:r>
              <a:rPr sz="4500" spc="30" dirty="0">
                <a:latin typeface="Lucida Sans"/>
                <a:cs typeface="Lucida Sans"/>
              </a:rPr>
              <a:t>LATIHAN</a:t>
            </a:r>
            <a:endParaRPr sz="4500">
              <a:latin typeface="Lucida Sans"/>
              <a:cs typeface="Lucida Sans"/>
            </a:endParaRPr>
          </a:p>
          <a:p>
            <a:pPr marL="477520" indent="-465455">
              <a:lnSpc>
                <a:spcPct val="100000"/>
              </a:lnSpc>
              <a:spcBef>
                <a:spcPts val="925"/>
              </a:spcBef>
              <a:buSzPct val="97777"/>
              <a:buAutoNum type="arabicPeriod"/>
              <a:tabLst>
                <a:tab pos="478155" algn="l"/>
              </a:tabLst>
            </a:pPr>
            <a:r>
              <a:rPr sz="4500" spc="60" dirty="0">
                <a:latin typeface="Lucida Sans"/>
                <a:cs typeface="Lucida Sans"/>
              </a:rPr>
              <a:t>KELUASAN</a:t>
            </a:r>
            <a:r>
              <a:rPr sz="4500" spc="-250" dirty="0">
                <a:latin typeface="Lucida Sans"/>
                <a:cs typeface="Lucida Sans"/>
              </a:rPr>
              <a:t> </a:t>
            </a:r>
            <a:r>
              <a:rPr sz="4500" spc="60" dirty="0">
                <a:latin typeface="Lucida Sans"/>
                <a:cs typeface="Lucida Sans"/>
              </a:rPr>
              <a:t>LADANG/PREMIS</a:t>
            </a:r>
            <a:endParaRPr sz="4500">
              <a:latin typeface="Lucida Sans"/>
              <a:cs typeface="Lucida Sans"/>
            </a:endParaRPr>
          </a:p>
          <a:p>
            <a:pPr marL="428625" indent="-416559">
              <a:lnSpc>
                <a:spcPct val="100000"/>
              </a:lnSpc>
              <a:spcBef>
                <a:spcPts val="925"/>
              </a:spcBef>
              <a:buSzPct val="97777"/>
              <a:buAutoNum type="arabicPeriod"/>
              <a:tabLst>
                <a:tab pos="429259" algn="l"/>
              </a:tabLst>
            </a:pPr>
            <a:r>
              <a:rPr sz="4500" spc="50" dirty="0">
                <a:latin typeface="Lucida Sans"/>
                <a:cs typeface="Lucida Sans"/>
              </a:rPr>
              <a:t>PROGRAM</a:t>
            </a:r>
            <a:r>
              <a:rPr sz="4500" spc="-250" dirty="0">
                <a:latin typeface="Lucida Sans"/>
                <a:cs typeface="Lucida Sans"/>
              </a:rPr>
              <a:t> </a:t>
            </a:r>
            <a:r>
              <a:rPr sz="4500" dirty="0">
                <a:latin typeface="Lucida Sans"/>
                <a:cs typeface="Lucida Sans"/>
              </a:rPr>
              <a:t>TAMBAHAN</a:t>
            </a:r>
            <a:r>
              <a:rPr sz="4500" spc="-250" dirty="0">
                <a:latin typeface="Lucida Sans"/>
                <a:cs typeface="Lucida Sans"/>
              </a:rPr>
              <a:t> </a:t>
            </a:r>
            <a:r>
              <a:rPr sz="4500" dirty="0">
                <a:latin typeface="Lucida Sans"/>
                <a:cs typeface="Lucida Sans"/>
              </a:rPr>
              <a:t>TANPA</a:t>
            </a:r>
            <a:r>
              <a:rPr sz="4500" spc="-245" dirty="0">
                <a:latin typeface="Lucida Sans"/>
                <a:cs typeface="Lucida Sans"/>
              </a:rPr>
              <a:t> </a:t>
            </a:r>
            <a:r>
              <a:rPr sz="4500" spc="114" dirty="0">
                <a:latin typeface="Lucida Sans"/>
                <a:cs typeface="Lucida Sans"/>
              </a:rPr>
              <a:t>BAYARAN</a:t>
            </a:r>
            <a:r>
              <a:rPr sz="4500" spc="-250" dirty="0">
                <a:latin typeface="Lucida Sans"/>
                <a:cs typeface="Lucida Sans"/>
              </a:rPr>
              <a:t> </a:t>
            </a:r>
            <a:r>
              <a:rPr sz="4500" spc="295" dirty="0">
                <a:latin typeface="Lucida Sans"/>
                <a:cs typeface="Lucida Sans"/>
              </a:rPr>
              <a:t>(JIKA</a:t>
            </a:r>
            <a:r>
              <a:rPr sz="4500" spc="-250" dirty="0">
                <a:latin typeface="Lucida Sans"/>
                <a:cs typeface="Lucida Sans"/>
              </a:rPr>
              <a:t> </a:t>
            </a:r>
            <a:r>
              <a:rPr sz="4500" dirty="0">
                <a:latin typeface="Lucida Sans"/>
                <a:cs typeface="Lucida Sans"/>
              </a:rPr>
              <a:t>ADA)</a:t>
            </a:r>
            <a:endParaRPr sz="4500">
              <a:latin typeface="Lucida Sans"/>
              <a:cs typeface="Lucida Sans"/>
            </a:endParaRPr>
          </a:p>
          <a:p>
            <a:pPr marL="446405" indent="-434340">
              <a:lnSpc>
                <a:spcPct val="100000"/>
              </a:lnSpc>
              <a:spcBef>
                <a:spcPts val="925"/>
              </a:spcBef>
              <a:buSzPct val="97777"/>
              <a:buAutoNum type="arabicPeriod"/>
              <a:tabLst>
                <a:tab pos="447040" algn="l"/>
              </a:tabLst>
            </a:pPr>
            <a:r>
              <a:rPr sz="4500" spc="15" dirty="0">
                <a:latin typeface="Lucida Sans"/>
                <a:cs typeface="Lucida Sans"/>
              </a:rPr>
              <a:t>CADANGAN </a:t>
            </a:r>
            <a:r>
              <a:rPr sz="4500" spc="350" dirty="0">
                <a:latin typeface="Lucida Sans"/>
                <a:cs typeface="Lucida Sans"/>
              </a:rPr>
              <a:t>GAJI</a:t>
            </a:r>
            <a:r>
              <a:rPr sz="4500" spc="-509" dirty="0">
                <a:latin typeface="Lucida Sans"/>
                <a:cs typeface="Lucida Sans"/>
              </a:rPr>
              <a:t> </a:t>
            </a:r>
            <a:r>
              <a:rPr sz="4500" spc="35" dirty="0">
                <a:latin typeface="Lucida Sans"/>
                <a:cs typeface="Lucida Sans"/>
              </a:rPr>
              <a:t>PELATIH</a:t>
            </a:r>
            <a:endParaRPr sz="4500">
              <a:latin typeface="Lucida Sans"/>
              <a:cs typeface="Lucida Sans"/>
            </a:endParaRPr>
          </a:p>
          <a:p>
            <a:pPr marL="469900" indent="-457834">
              <a:lnSpc>
                <a:spcPct val="100000"/>
              </a:lnSpc>
              <a:spcBef>
                <a:spcPts val="930"/>
              </a:spcBef>
              <a:buSzPct val="97777"/>
              <a:buAutoNum type="arabicPeriod"/>
              <a:tabLst>
                <a:tab pos="470534" algn="l"/>
              </a:tabLst>
            </a:pPr>
            <a:r>
              <a:rPr sz="4500" spc="70" dirty="0">
                <a:latin typeface="Lucida Sans"/>
                <a:cs typeface="Lucida Sans"/>
              </a:rPr>
              <a:t>HALA </a:t>
            </a:r>
            <a:r>
              <a:rPr sz="4500" spc="-55" dirty="0">
                <a:latin typeface="Lucida Sans"/>
                <a:cs typeface="Lucida Sans"/>
              </a:rPr>
              <a:t>TUJU</a:t>
            </a:r>
            <a:r>
              <a:rPr sz="4500" spc="-565" dirty="0">
                <a:latin typeface="Lucida Sans"/>
                <a:cs typeface="Lucida Sans"/>
              </a:rPr>
              <a:t> </a:t>
            </a:r>
            <a:r>
              <a:rPr sz="4500" spc="35" dirty="0">
                <a:latin typeface="Lucida Sans"/>
                <a:cs typeface="Lucida Sans"/>
              </a:rPr>
              <a:t>PELATIH</a:t>
            </a:r>
            <a:endParaRPr sz="45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67655" y="2710817"/>
            <a:ext cx="8153399" cy="4286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19100">
              <a:lnSpc>
                <a:spcPct val="100000"/>
              </a:lnSpc>
              <a:spcBef>
                <a:spcPts val="135"/>
              </a:spcBef>
            </a:pPr>
            <a:r>
              <a:rPr spc="30" dirty="0"/>
              <a:t>ON</a:t>
            </a:r>
            <a:r>
              <a:rPr spc="-375" dirty="0"/>
              <a:t> </a:t>
            </a:r>
            <a:r>
              <a:rPr dirty="0"/>
              <a:t>JOB</a:t>
            </a:r>
            <a:r>
              <a:rPr spc="-375" dirty="0"/>
              <a:t> </a:t>
            </a:r>
            <a:r>
              <a:rPr spc="90" dirty="0"/>
              <a:t>TRAINING</a:t>
            </a:r>
            <a:r>
              <a:rPr spc="-370" dirty="0"/>
              <a:t> </a:t>
            </a:r>
            <a:r>
              <a:rPr spc="-170" dirty="0"/>
              <a:t>–</a:t>
            </a:r>
            <a:r>
              <a:rPr spc="-375" dirty="0"/>
              <a:t> </a:t>
            </a:r>
            <a:r>
              <a:rPr spc="80" dirty="0"/>
              <a:t>SKOP</a:t>
            </a:r>
            <a:r>
              <a:rPr spc="-375" dirty="0"/>
              <a:t> </a:t>
            </a:r>
            <a:r>
              <a:rPr spc="95" dirty="0"/>
              <a:t>KERJA</a:t>
            </a:r>
            <a:r>
              <a:rPr spc="-370" dirty="0"/>
              <a:t> </a:t>
            </a:r>
            <a:r>
              <a:rPr spc="-25" dirty="0"/>
              <a:t>MINGGUAN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167814"/>
              </p:ext>
            </p:extLst>
          </p:nvPr>
        </p:nvGraphicFramePr>
        <p:xfrm>
          <a:off x="838200" y="1181099"/>
          <a:ext cx="16383000" cy="8610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61214">
                  <a:extLst>
                    <a:ext uri="{9D8B030D-6E8A-4147-A177-3AD203B41FA5}">
                      <a16:colId xmlns:a16="http://schemas.microsoft.com/office/drawing/2014/main" val="769938317"/>
                    </a:ext>
                  </a:extLst>
                </a:gridCol>
                <a:gridCol w="9260786">
                  <a:extLst>
                    <a:ext uri="{9D8B030D-6E8A-4147-A177-3AD203B41FA5}">
                      <a16:colId xmlns:a16="http://schemas.microsoft.com/office/drawing/2014/main" val="2241137844"/>
                    </a:ext>
                  </a:extLst>
                </a:gridCol>
                <a:gridCol w="5461000">
                  <a:extLst>
                    <a:ext uri="{9D8B030D-6E8A-4147-A177-3AD203B41FA5}">
                      <a16:colId xmlns:a16="http://schemas.microsoft.com/office/drawing/2014/main" val="2663646314"/>
                    </a:ext>
                  </a:extLst>
                </a:gridCol>
              </a:tblGrid>
              <a:tr h="1722120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875954"/>
                  </a:ext>
                </a:extLst>
              </a:tr>
              <a:tr h="1722120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2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166964"/>
                  </a:ext>
                </a:extLst>
              </a:tr>
              <a:tr h="1722120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3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343239"/>
                  </a:ext>
                </a:extLst>
              </a:tr>
              <a:tr h="1722120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4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28008"/>
                  </a:ext>
                </a:extLst>
              </a:tr>
              <a:tr h="1722120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5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1471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67655" y="2710814"/>
            <a:ext cx="8153399" cy="4286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19100">
              <a:lnSpc>
                <a:spcPct val="100000"/>
              </a:lnSpc>
              <a:spcBef>
                <a:spcPts val="135"/>
              </a:spcBef>
            </a:pPr>
            <a:r>
              <a:rPr spc="30" dirty="0"/>
              <a:t>ON</a:t>
            </a:r>
            <a:r>
              <a:rPr spc="-375" dirty="0"/>
              <a:t> </a:t>
            </a:r>
            <a:r>
              <a:rPr dirty="0"/>
              <a:t>JOB</a:t>
            </a:r>
            <a:r>
              <a:rPr spc="-375" dirty="0"/>
              <a:t> </a:t>
            </a:r>
            <a:r>
              <a:rPr spc="90" dirty="0"/>
              <a:t>TRAINING</a:t>
            </a:r>
            <a:r>
              <a:rPr spc="-370" dirty="0"/>
              <a:t> </a:t>
            </a:r>
            <a:r>
              <a:rPr spc="-170" dirty="0"/>
              <a:t>–</a:t>
            </a:r>
            <a:r>
              <a:rPr spc="-375" dirty="0"/>
              <a:t> </a:t>
            </a:r>
            <a:r>
              <a:rPr spc="80" dirty="0"/>
              <a:t>SKOP</a:t>
            </a:r>
            <a:r>
              <a:rPr spc="-375" dirty="0"/>
              <a:t> </a:t>
            </a:r>
            <a:r>
              <a:rPr spc="95" dirty="0"/>
              <a:t>KERJA</a:t>
            </a:r>
            <a:r>
              <a:rPr spc="-370" dirty="0"/>
              <a:t> </a:t>
            </a:r>
            <a:r>
              <a:rPr spc="-25" dirty="0"/>
              <a:t>MINGGUAN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181186"/>
              </p:ext>
            </p:extLst>
          </p:nvPr>
        </p:nvGraphicFramePr>
        <p:xfrm>
          <a:off x="838200" y="974724"/>
          <a:ext cx="16306800" cy="87407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53487">
                  <a:extLst>
                    <a:ext uri="{9D8B030D-6E8A-4147-A177-3AD203B41FA5}">
                      <a16:colId xmlns:a16="http://schemas.microsoft.com/office/drawing/2014/main" val="769938317"/>
                    </a:ext>
                  </a:extLst>
                </a:gridCol>
                <a:gridCol w="9217713">
                  <a:extLst>
                    <a:ext uri="{9D8B030D-6E8A-4147-A177-3AD203B41FA5}">
                      <a16:colId xmlns:a16="http://schemas.microsoft.com/office/drawing/2014/main" val="2241137844"/>
                    </a:ext>
                  </a:extLst>
                </a:gridCol>
                <a:gridCol w="5435600">
                  <a:extLst>
                    <a:ext uri="{9D8B030D-6E8A-4147-A177-3AD203B41FA5}">
                      <a16:colId xmlns:a16="http://schemas.microsoft.com/office/drawing/2014/main" val="2663646314"/>
                    </a:ext>
                  </a:extLst>
                </a:gridCol>
              </a:tblGrid>
              <a:tr h="174815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6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875954"/>
                  </a:ext>
                </a:extLst>
              </a:tr>
              <a:tr h="174815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7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166964"/>
                  </a:ext>
                </a:extLst>
              </a:tr>
              <a:tr h="174815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8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343239"/>
                  </a:ext>
                </a:extLst>
              </a:tr>
              <a:tr h="174815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9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28008"/>
                  </a:ext>
                </a:extLst>
              </a:tr>
              <a:tr h="174815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10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1471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67655" y="2710817"/>
            <a:ext cx="8153399" cy="4286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19100">
              <a:lnSpc>
                <a:spcPct val="100000"/>
              </a:lnSpc>
              <a:spcBef>
                <a:spcPts val="135"/>
              </a:spcBef>
            </a:pPr>
            <a:r>
              <a:rPr spc="30" dirty="0"/>
              <a:t>ON</a:t>
            </a:r>
            <a:r>
              <a:rPr spc="-375" dirty="0"/>
              <a:t> </a:t>
            </a:r>
            <a:r>
              <a:rPr dirty="0"/>
              <a:t>JOB</a:t>
            </a:r>
            <a:r>
              <a:rPr spc="-375" dirty="0"/>
              <a:t> </a:t>
            </a:r>
            <a:r>
              <a:rPr spc="90" dirty="0"/>
              <a:t>TRAINING</a:t>
            </a:r>
            <a:r>
              <a:rPr spc="-370" dirty="0"/>
              <a:t> </a:t>
            </a:r>
            <a:r>
              <a:rPr spc="-170" dirty="0"/>
              <a:t>–</a:t>
            </a:r>
            <a:r>
              <a:rPr spc="-375" dirty="0"/>
              <a:t> </a:t>
            </a:r>
            <a:r>
              <a:rPr spc="80" dirty="0"/>
              <a:t>SKOP</a:t>
            </a:r>
            <a:r>
              <a:rPr spc="-375" dirty="0"/>
              <a:t> </a:t>
            </a:r>
            <a:r>
              <a:rPr spc="95" dirty="0"/>
              <a:t>KERJA</a:t>
            </a:r>
            <a:r>
              <a:rPr spc="-370" dirty="0"/>
              <a:t> </a:t>
            </a:r>
            <a:r>
              <a:rPr spc="-25" dirty="0"/>
              <a:t>MINGGUAN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863610"/>
              </p:ext>
            </p:extLst>
          </p:nvPr>
        </p:nvGraphicFramePr>
        <p:xfrm>
          <a:off x="838200" y="974724"/>
          <a:ext cx="16459200" cy="90455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68941">
                  <a:extLst>
                    <a:ext uri="{9D8B030D-6E8A-4147-A177-3AD203B41FA5}">
                      <a16:colId xmlns:a16="http://schemas.microsoft.com/office/drawing/2014/main" val="769938317"/>
                    </a:ext>
                  </a:extLst>
                </a:gridCol>
                <a:gridCol w="9303859">
                  <a:extLst>
                    <a:ext uri="{9D8B030D-6E8A-4147-A177-3AD203B41FA5}">
                      <a16:colId xmlns:a16="http://schemas.microsoft.com/office/drawing/2014/main" val="2241137844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663646314"/>
                    </a:ext>
                  </a:extLst>
                </a:gridCol>
              </a:tblGrid>
              <a:tr h="180911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11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875954"/>
                  </a:ext>
                </a:extLst>
              </a:tr>
              <a:tr h="180911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12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166964"/>
                  </a:ext>
                </a:extLst>
              </a:tr>
              <a:tr h="180911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13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343239"/>
                  </a:ext>
                </a:extLst>
              </a:tr>
              <a:tr h="180911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14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28008"/>
                  </a:ext>
                </a:extLst>
              </a:tr>
              <a:tr h="180911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15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1471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67655" y="2710814"/>
            <a:ext cx="8153399" cy="4286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19100">
              <a:lnSpc>
                <a:spcPct val="100000"/>
              </a:lnSpc>
              <a:spcBef>
                <a:spcPts val="135"/>
              </a:spcBef>
            </a:pPr>
            <a:r>
              <a:rPr spc="30" dirty="0"/>
              <a:t>ON</a:t>
            </a:r>
            <a:r>
              <a:rPr spc="-375" dirty="0"/>
              <a:t> </a:t>
            </a:r>
            <a:r>
              <a:rPr dirty="0"/>
              <a:t>JOB</a:t>
            </a:r>
            <a:r>
              <a:rPr spc="-375" dirty="0"/>
              <a:t> </a:t>
            </a:r>
            <a:r>
              <a:rPr spc="90" dirty="0"/>
              <a:t>TRAINING</a:t>
            </a:r>
            <a:r>
              <a:rPr spc="-370" dirty="0"/>
              <a:t> </a:t>
            </a:r>
            <a:r>
              <a:rPr spc="-170" dirty="0"/>
              <a:t>–</a:t>
            </a:r>
            <a:r>
              <a:rPr spc="-375" dirty="0"/>
              <a:t> </a:t>
            </a:r>
            <a:r>
              <a:rPr spc="80" dirty="0"/>
              <a:t>SKOP</a:t>
            </a:r>
            <a:r>
              <a:rPr spc="-375" dirty="0"/>
              <a:t> </a:t>
            </a:r>
            <a:r>
              <a:rPr spc="95" dirty="0"/>
              <a:t>KERJA</a:t>
            </a:r>
            <a:r>
              <a:rPr spc="-370" dirty="0"/>
              <a:t> </a:t>
            </a:r>
            <a:r>
              <a:rPr spc="-25" dirty="0"/>
              <a:t>MINGGUAN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692770"/>
              </p:ext>
            </p:extLst>
          </p:nvPr>
        </p:nvGraphicFramePr>
        <p:xfrm>
          <a:off x="838200" y="974724"/>
          <a:ext cx="16535400" cy="89693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76667">
                  <a:extLst>
                    <a:ext uri="{9D8B030D-6E8A-4147-A177-3AD203B41FA5}">
                      <a16:colId xmlns:a16="http://schemas.microsoft.com/office/drawing/2014/main" val="769938317"/>
                    </a:ext>
                  </a:extLst>
                </a:gridCol>
                <a:gridCol w="9346933">
                  <a:extLst>
                    <a:ext uri="{9D8B030D-6E8A-4147-A177-3AD203B41FA5}">
                      <a16:colId xmlns:a16="http://schemas.microsoft.com/office/drawing/2014/main" val="2241137844"/>
                    </a:ext>
                  </a:extLst>
                </a:gridCol>
                <a:gridCol w="5511800">
                  <a:extLst>
                    <a:ext uri="{9D8B030D-6E8A-4147-A177-3AD203B41FA5}">
                      <a16:colId xmlns:a16="http://schemas.microsoft.com/office/drawing/2014/main" val="2663646314"/>
                    </a:ext>
                  </a:extLst>
                </a:gridCol>
              </a:tblGrid>
              <a:tr h="179387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16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875954"/>
                  </a:ext>
                </a:extLst>
              </a:tr>
              <a:tr h="179387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17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166964"/>
                  </a:ext>
                </a:extLst>
              </a:tr>
              <a:tr h="179387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18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343239"/>
                  </a:ext>
                </a:extLst>
              </a:tr>
              <a:tr h="179387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19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28008"/>
                  </a:ext>
                </a:extLst>
              </a:tr>
              <a:tr h="179387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20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1471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67655" y="2710814"/>
            <a:ext cx="8153399" cy="4286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19100">
              <a:lnSpc>
                <a:spcPct val="100000"/>
              </a:lnSpc>
              <a:spcBef>
                <a:spcPts val="135"/>
              </a:spcBef>
            </a:pPr>
            <a:r>
              <a:rPr spc="30" dirty="0"/>
              <a:t>ON</a:t>
            </a:r>
            <a:r>
              <a:rPr spc="-375" dirty="0"/>
              <a:t> </a:t>
            </a:r>
            <a:r>
              <a:rPr dirty="0"/>
              <a:t>JOB</a:t>
            </a:r>
            <a:r>
              <a:rPr spc="-375" dirty="0"/>
              <a:t> </a:t>
            </a:r>
            <a:r>
              <a:rPr spc="90" dirty="0"/>
              <a:t>TRAINING</a:t>
            </a:r>
            <a:r>
              <a:rPr spc="-370" dirty="0"/>
              <a:t> </a:t>
            </a:r>
            <a:r>
              <a:rPr spc="-170" dirty="0"/>
              <a:t>–</a:t>
            </a:r>
            <a:r>
              <a:rPr spc="-375" dirty="0"/>
              <a:t> </a:t>
            </a:r>
            <a:r>
              <a:rPr spc="80" dirty="0"/>
              <a:t>SKOP</a:t>
            </a:r>
            <a:r>
              <a:rPr spc="-375" dirty="0"/>
              <a:t> </a:t>
            </a:r>
            <a:r>
              <a:rPr spc="95" dirty="0"/>
              <a:t>KERJA</a:t>
            </a:r>
            <a:r>
              <a:rPr spc="-370" dirty="0"/>
              <a:t> </a:t>
            </a:r>
            <a:r>
              <a:rPr spc="-25" dirty="0"/>
              <a:t>MINGGUAN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341559"/>
              </p:ext>
            </p:extLst>
          </p:nvPr>
        </p:nvGraphicFramePr>
        <p:xfrm>
          <a:off x="1447800" y="1257300"/>
          <a:ext cx="15849600" cy="80851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7128">
                  <a:extLst>
                    <a:ext uri="{9D8B030D-6E8A-4147-A177-3AD203B41FA5}">
                      <a16:colId xmlns:a16="http://schemas.microsoft.com/office/drawing/2014/main" val="769938317"/>
                    </a:ext>
                  </a:extLst>
                </a:gridCol>
                <a:gridCol w="8959272">
                  <a:extLst>
                    <a:ext uri="{9D8B030D-6E8A-4147-A177-3AD203B41FA5}">
                      <a16:colId xmlns:a16="http://schemas.microsoft.com/office/drawing/2014/main" val="2241137844"/>
                    </a:ext>
                  </a:extLst>
                </a:gridCol>
                <a:gridCol w="5283200">
                  <a:extLst>
                    <a:ext uri="{9D8B030D-6E8A-4147-A177-3AD203B41FA5}">
                      <a16:colId xmlns:a16="http://schemas.microsoft.com/office/drawing/2014/main" val="2663646314"/>
                    </a:ext>
                  </a:extLst>
                </a:gridCol>
              </a:tblGrid>
              <a:tr h="2021284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21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875954"/>
                  </a:ext>
                </a:extLst>
              </a:tr>
              <a:tr h="2021284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22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166964"/>
                  </a:ext>
                </a:extLst>
              </a:tr>
              <a:tr h="2021284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23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343239"/>
                  </a:ext>
                </a:extLst>
              </a:tr>
              <a:tr h="2021284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/>
                        <a:t>24</a:t>
                      </a:r>
                      <a:endParaRPr lang="en-MY" sz="6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-25" dirty="0">
                          <a:latin typeface="+mn-lt"/>
                          <a:cs typeface="Calibri"/>
                        </a:rPr>
                        <a:t>Tenaga</a:t>
                      </a:r>
                      <a:r>
                        <a:rPr lang="en-MY" sz="1800" b="1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MY" sz="1800" b="1" spc="-10" dirty="0" err="1">
                          <a:latin typeface="+mn-lt"/>
                          <a:cs typeface="Calibri"/>
                        </a:rPr>
                        <a:t>Pengajar</a:t>
                      </a:r>
                      <a:r>
                        <a:rPr lang="en-MY" sz="1800" b="1" spc="-10" dirty="0">
                          <a:latin typeface="+mn-lt"/>
                          <a:cs typeface="Calibri"/>
                        </a:rPr>
                        <a:t>: 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28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5423" y="1627959"/>
            <a:ext cx="8153399" cy="4286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5433" y="5851056"/>
            <a:ext cx="14133194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0" b="0" spc="254" dirty="0">
                <a:latin typeface="Book Antiqua"/>
                <a:cs typeface="Book Antiqua"/>
              </a:rPr>
              <a:t>SEKIAN, </a:t>
            </a:r>
            <a:r>
              <a:rPr sz="9000" b="0" spc="265" dirty="0">
                <a:latin typeface="Book Antiqua"/>
                <a:cs typeface="Book Antiqua"/>
              </a:rPr>
              <a:t>TERIMA</a:t>
            </a:r>
            <a:r>
              <a:rPr sz="9000" b="0" spc="1205" dirty="0">
                <a:latin typeface="Book Antiqua"/>
                <a:cs typeface="Book Antiqua"/>
              </a:rPr>
              <a:t> </a:t>
            </a:r>
            <a:r>
              <a:rPr sz="9000" b="0" spc="155" dirty="0">
                <a:latin typeface="Book Antiqua"/>
                <a:cs typeface="Book Antiqua"/>
              </a:rPr>
              <a:t>KASIH</a:t>
            </a:r>
            <a:endParaRPr sz="90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</TotalTime>
  <Words>197</Words>
  <Application>Microsoft Office PowerPoint</Application>
  <PresentationFormat>Custom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Book Antiqua</vt:lpstr>
      <vt:lpstr>Calibri</vt:lpstr>
      <vt:lpstr>Lucida Sans</vt:lpstr>
      <vt:lpstr>Office Theme</vt:lpstr>
      <vt:lpstr>PROGRAM KERJASAMA MYFUTUREAGRO DIANTARA  (NAMA SYARIKAT) &amp; BLKP,MAFI</vt:lpstr>
      <vt:lpstr>PROGRAM KERJASAMA MYFUTUREAGRO DIANTARA  (NAMA SYARIKAT) &amp; BLKP,MAFI</vt:lpstr>
      <vt:lpstr>ON JOB TRAINING – SKOP KERJA MINGGUAN</vt:lpstr>
      <vt:lpstr>ON JOB TRAINING – SKOP KERJA MINGGUAN</vt:lpstr>
      <vt:lpstr>ON JOB TRAINING – SKOP KERJA MINGGUAN</vt:lpstr>
      <vt:lpstr>ON JOB TRAINING – SKOP KERJA MINGGUAN</vt:lpstr>
      <vt:lpstr>ON JOB TRAINING – SKOP KERJA MINGGUAN</vt:lpstr>
      <vt:lpstr>SEKIAN,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KERJASAMA MYFUTUREAGRO DIANTARA (NAMAS YARIKAT) &amp; BLKP,MAFI</dc:title>
  <dc:creator>nornadia binti abd hamid</dc:creator>
  <cp:keywords>DAEF8W0Bcp8,BACVAEErlIk</cp:keywords>
  <cp:lastModifiedBy>Fadli E.S</cp:lastModifiedBy>
  <cp:revision>1</cp:revision>
  <dcterms:created xsi:type="dcterms:W3CDTF">2020-08-26T03:27:36Z</dcterms:created>
  <dcterms:modified xsi:type="dcterms:W3CDTF">2020-09-21T13:34:07Z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2020-08-26T00:00:00Z</vt:filetime>
  </property>
  <property fmtid="{D5CDD505-2E9C-101B-9397-08002B2CF9AE}" pid="3" name="Creator">
    <vt:lpwstr>Canva</vt:lpwstr>
  </property>
  <property fmtid="{D5CDD505-2E9C-101B-9397-08002B2CF9AE}" pid="4" name="LastSaved">
    <vt:filetime>2020-08-26T00:00:00Z</vt:filetime>
  </property>
</Properties>
</file>